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26" autoAdjust="0"/>
  </p:normalViewPr>
  <p:slideViewPr>
    <p:cSldViewPr snapToGrid="0">
      <p:cViewPr varScale="1">
        <p:scale>
          <a:sx n="106" d="100"/>
          <a:sy n="106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2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990a64e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990a64e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990a64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990a64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Dimension (cannot be quantified) - Date, Measure (can be quantified) – no. </a:t>
            </a:r>
            <a:r>
              <a:rPr lang="en-US"/>
              <a:t>of hours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Discrete - number of siblings, continuous – height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Metric – measure, KPI – measure with a reference point for subsequent comparison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681c109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681c109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orientation - wind direction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texture - forest vs urban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https://interworks.com/blog/ccapitula/2014/08/04/tableau-essentials-chart-types-introduction/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990a64e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45990a64e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TASK: Identify the right vs wrong way of presenting data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Any students of business process management have a different idea?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SG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data pre-processing and manipulation/aggregation should be ideally handled by backend tool. Tableau is not efficient in data pre-processing and manipulation/aggregation.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990a64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990a64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990a64e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990a64e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■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P7r_G1k0F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mmies.com/programming/big-data/big-data-visualization/tableau-for-dummies-cheat-shee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terworks.com/blog/ccapitula/2014/08/04/tableau-essentials-chart-types-introductio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628649" y="3394010"/>
            <a:ext cx="5100991" cy="13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-US" sz="3800" dirty="0">
                <a:latin typeface="Calibri"/>
                <a:ea typeface="Calibri"/>
                <a:cs typeface="Calibri"/>
                <a:sym typeface="Calibri"/>
              </a:rPr>
              <a:t>Storytelling with data in Tableau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5970942" y="3394010"/>
            <a:ext cx="2992303" cy="13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Mallikarjun PM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Facilitated by: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Xaltius Pte Ltd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2546250" y="1849953"/>
            <a:ext cx="721797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3844371" y="1745991"/>
            <a:ext cx="220272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869084" y="0"/>
            <a:ext cx="4274916" cy="3044433"/>
          </a:xfrm>
          <a:custGeom>
            <a:avLst/>
            <a:gdLst/>
            <a:ahLst/>
            <a:cxnLst/>
            <a:rect l="l" t="t" r="r" b="b"/>
            <a:pathLst>
              <a:path w="5699887" h="4059244" extrusionOk="0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5850294" y="3394010"/>
            <a:ext cx="0" cy="1303020"/>
          </a:xfrm>
          <a:prstGeom prst="straightConnector1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99" y="454499"/>
            <a:ext cx="3341775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350" y="230136"/>
            <a:ext cx="3676576" cy="19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913" y="2343475"/>
            <a:ext cx="8036176" cy="26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99" y="454499"/>
            <a:ext cx="3341775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350" y="230136"/>
            <a:ext cx="3676576" cy="19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100" y="2292775"/>
            <a:ext cx="7219802" cy="262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Terminologies III</a:t>
            </a:r>
            <a:endParaRPr/>
          </a:p>
        </p:txBody>
      </p:sp>
      <p:pic>
        <p:nvPicPr>
          <p:cNvPr id="156" name="Google Shape;156;p26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l="7633" b="-1"/>
          <a:stretch/>
        </p:blipFill>
        <p:spPr>
          <a:xfrm>
            <a:off x="245660" y="241299"/>
            <a:ext cx="5293729" cy="308054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Dimension vs Measure</a:t>
            </a:r>
            <a:endParaRPr b="1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Discrete vs Continuous variables</a:t>
            </a:r>
            <a:endParaRPr b="1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Metric vs KPI - Profit vs % Profit per store</a:t>
            </a:r>
            <a:endParaRPr b="1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•"/>
            </a:pPr>
            <a:r>
              <a:rPr lang="en-US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DIKW pyramid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3"/>
            </a:srgbClr>
          </a:solidFill>
          <a:ln w="127000" cap="sq" cmpd="thinThick">
            <a:solidFill>
              <a:srgbClr val="595959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505675" y="685800"/>
            <a:ext cx="2913300" cy="21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Terminologies IV - Data Warehouse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505677" y="3127875"/>
            <a:ext cx="2743200" cy="114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Warehouse Star Schema</a:t>
            </a:r>
            <a:endParaRPr/>
          </a:p>
        </p:txBody>
      </p:sp>
      <p:cxnSp>
        <p:nvCxnSpPr>
          <p:cNvPr id="166" name="Google Shape;166;p27"/>
          <p:cNvCxnSpPr/>
          <p:nvPr/>
        </p:nvCxnSpPr>
        <p:spPr>
          <a:xfrm>
            <a:off x="893344" y="2932700"/>
            <a:ext cx="1940093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5366" y="498073"/>
            <a:ext cx="4915159" cy="4153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212475" y="1724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Bertin’s 7 Visual Variables 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75" y="898274"/>
            <a:ext cx="6323300" cy="40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241300" y="241299"/>
            <a:ext cx="8680116" cy="4660901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1143000" y="841771"/>
            <a:ext cx="6858000" cy="213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Charts and where to use them</a:t>
            </a:r>
            <a:endParaRPr/>
          </a:p>
        </p:txBody>
      </p:sp>
      <p:cxnSp>
        <p:nvCxnSpPr>
          <p:cNvPr id="181" name="Google Shape;181;p29"/>
          <p:cNvCxnSpPr/>
          <p:nvPr/>
        </p:nvCxnSpPr>
        <p:spPr>
          <a:xfrm>
            <a:off x="3543300" y="3082062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 Charts</a:t>
            </a:r>
            <a:endParaRPr/>
          </a:p>
        </p:txBody>
      </p:sp>
      <p:cxnSp>
        <p:nvCxnSpPr>
          <p:cNvPr id="187" name="Google Shape;187;p30"/>
          <p:cNvCxnSpPr/>
          <p:nvPr/>
        </p:nvCxnSpPr>
        <p:spPr>
          <a:xfrm>
            <a:off x="491490" y="1737360"/>
            <a:ext cx="3429000" cy="0"/>
          </a:xfrm>
          <a:prstGeom prst="straightConnector1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suited to show proportional or percentage relationships. 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used appropriately, pie charts can quickly show relative value to the other data points in the measure. 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Tableau recommends that users limit pie wedges to six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58" y="125014"/>
            <a:ext cx="3063532" cy="261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4411" y="3375402"/>
            <a:ext cx="2406164" cy="17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5041" y="3375410"/>
            <a:ext cx="2737097" cy="15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5007769" y="3936206"/>
            <a:ext cx="1139428" cy="2786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6D64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Horizontal Bar Charts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r="7633" b="-1"/>
          <a:stretch/>
        </p:blipFill>
        <p:spPr>
          <a:xfrm>
            <a:off x="245660" y="241299"/>
            <a:ext cx="5293729" cy="308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makes data really digestible and tells a good story. 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can easily see which categories have higher numbers compared to other categories.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Minimum Requirements: 0 or more dimensions, 1 or more measures</a:t>
            </a:r>
            <a:endParaRPr/>
          </a:p>
          <a:p>
            <a:pPr marL="146050" marR="0" lvl="0" indent="-635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486696" y="471949"/>
            <a:ext cx="3845274" cy="125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Stacked Bar Chart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486697" y="1828800"/>
            <a:ext cx="3845272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the stacked bar chart to show data in categories that are also stratified into sub-categories.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It allows us to see more details than the regular bar chart would provide.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Requirements: 1 or more dimensions, 1 or more measures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3703" y="217883"/>
            <a:ext cx="4713067" cy="405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4537953" y="0"/>
            <a:ext cx="4606047" cy="5143500"/>
          </a:xfrm>
          <a:prstGeom prst="rect">
            <a:avLst/>
          </a:prstGeom>
          <a:solidFill>
            <a:schemeClr val="dk1">
              <a:alpha val="8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4537953" y="0"/>
            <a:ext cx="3239281" cy="5143500"/>
          </a:xfrm>
          <a:custGeom>
            <a:avLst/>
            <a:gdLst/>
            <a:ahLst/>
            <a:cxnLst/>
            <a:rect l="l" t="t" r="r" b="b"/>
            <a:pathLst>
              <a:path w="4319042" h="6858000" extrusionOk="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4794448" y="480197"/>
            <a:ext cx="3915950" cy="100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Side by Side Bar Chart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4793927" y="1591322"/>
            <a:ext cx="3926617" cy="282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 a side by side comparison of data.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side-by-side bar chart is similar to the stacked bar chart except that it is un-stacked the bars and put the bars side by side along the horizontal axis.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Minimum Requirements: 1 or more dimensions, 1 or more measures</a:t>
            </a:r>
            <a:endParaRPr/>
          </a:p>
          <a:p>
            <a:pPr marL="146050" marR="0" lvl="0" indent="-635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66" y="1235868"/>
            <a:ext cx="4740912" cy="281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the instructor</a:t>
            </a:r>
            <a:endParaRPr/>
          </a:p>
        </p:txBody>
      </p:sp>
      <p:cxnSp>
        <p:nvCxnSpPr>
          <p:cNvPr id="77" name="Google Shape;77;p16"/>
          <p:cNvCxnSpPr/>
          <p:nvPr/>
        </p:nvCxnSpPr>
        <p:spPr>
          <a:xfrm>
            <a:off x="491490" y="1737360"/>
            <a:ext cx="3429000" cy="0"/>
          </a:xfrm>
          <a:prstGeom prst="straightConnector1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Job: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Scientist, IAG Firemark Labs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Loves to solve problems and build solutions using tech, has a data-first oriented mindset.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hobbyist  photographer and travel enthusiast.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825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t="9263" b="9263"/>
          <a:stretch/>
        </p:blipFill>
        <p:spPr>
          <a:xfrm>
            <a:off x="4409136" y="10"/>
            <a:ext cx="4734863" cy="5143498"/>
          </a:xfrm>
          <a:custGeom>
            <a:avLst/>
            <a:gdLst/>
            <a:ahLst/>
            <a:cxnLst/>
            <a:rect l="l" t="t" r="r" b="b"/>
            <a:pathLst>
              <a:path w="6313150" h="6857997" extrusionOk="0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4E5D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Treemap</a:t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6054136" y="420402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a treemap to show hierarchical (tree-structured) data and part-to-whole relationships. 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Treemapping is ideal for showing large amounts of items in a single visualization simultaneously. 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Minimum Requirements: 1 or more dimensions, 1 or 2 measures</a:t>
            </a:r>
            <a:endParaRPr/>
          </a:p>
          <a:p>
            <a:pPr marL="146050" marR="0" lvl="0" indent="-635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56" y="150018"/>
            <a:ext cx="4448528" cy="30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893" y="3487199"/>
            <a:ext cx="2002198" cy="125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5E55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 Chart (Continuous)</a:t>
            </a: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l="5056" b="-1"/>
          <a:stretch/>
        </p:blipFill>
        <p:spPr>
          <a:xfrm>
            <a:off x="245660" y="241299"/>
            <a:ext cx="5293729" cy="308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is extremely helpful when you are trying to tell a story of how things changed over a period of time. 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 can use several number of lines in the view to show continuous flow of data.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Minimum Requirements: 1 date, 0 or more dimensions, 1 or more measures</a:t>
            </a:r>
            <a:endParaRPr/>
          </a:p>
          <a:p>
            <a:pPr marL="146050" marR="0" lvl="0" indent="-635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/>
          <p:nvPr/>
        </p:nvSpPr>
        <p:spPr>
          <a:xfrm>
            <a:off x="344190" y="346302"/>
            <a:ext cx="5006339" cy="13997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547616" y="547616"/>
            <a:ext cx="4568057" cy="1067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 Chart (Discrete)</a:t>
            </a:r>
            <a:endParaRPr/>
          </a:p>
        </p:txBody>
      </p:sp>
      <p:sp>
        <p:nvSpPr>
          <p:cNvPr id="244" name="Google Shape;244;p36"/>
          <p:cNvSpPr/>
          <p:nvPr/>
        </p:nvSpPr>
        <p:spPr>
          <a:xfrm>
            <a:off x="3763782" y="1860717"/>
            <a:ext cx="1609521" cy="1424177"/>
          </a:xfrm>
          <a:prstGeom prst="rect">
            <a:avLst/>
          </a:prstGeom>
          <a:solidFill>
            <a:srgbClr val="F7B8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3763782" y="3387359"/>
            <a:ext cx="1603552" cy="14083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5483563" y="337665"/>
            <a:ext cx="3316246" cy="4461644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6"/>
          <p:cNvSpPr txBox="1">
            <a:spLocks noGrp="1"/>
          </p:cNvSpPr>
          <p:nvPr>
            <p:ph type="body" idx="1"/>
          </p:nvPr>
        </p:nvSpPr>
        <p:spPr>
          <a:xfrm>
            <a:off x="5821229" y="675331"/>
            <a:ext cx="2635566" cy="37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have a date field in order to use this graph.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the two is the type of data you are showing, discrete vs. continuous. 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 and dice the graph for deeper analysis.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Requirements: 1 date, 0 or more dimensions, 1 or more measures</a:t>
            </a:r>
            <a:endParaRPr/>
          </a:p>
          <a:p>
            <a:pPr marL="146050" marR="0" lvl="0" indent="-635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522" y="1792711"/>
            <a:ext cx="4811524" cy="318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6097404" y="0"/>
            <a:ext cx="3046596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6376987" y="482600"/>
            <a:ext cx="2338388" cy="191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Dual Line Chart</a:t>
            </a:r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6376986" y="2518956"/>
            <a:ext cx="2284413" cy="21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when comparing two measures over a period of time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view produces unsynchronized axis . It allows for more than one measure to be represented with two different axis ranges.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Minimum Requirements: 1 date, 0 or more dimensions, 2 measures</a:t>
            </a:r>
            <a:endParaRPr/>
          </a:p>
          <a:p>
            <a:pPr marL="146050" marR="0" lvl="0" indent="-63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4605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918" y="450056"/>
            <a:ext cx="5411977" cy="3650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4E5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8"/>
          <p:cNvSpPr txBox="1">
            <a:spLocks noGrp="1"/>
          </p:cNvSpPr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Scatterplots</a:t>
            </a:r>
            <a:endParaRPr/>
          </a:p>
        </p:txBody>
      </p:sp>
      <p:sp>
        <p:nvSpPr>
          <p:cNvPr id="263" name="Google Shape;263;p38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body" idx="1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Are great for comparing two different measures and identifying patterns.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scatter plot also uses symbols to visualize data.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a scatter plot, both axes in the chart are measures rather than dimensions.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 can add a trend line into scatter plots; this will clearly define the correlation among your data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Minimum Requirements: 0 or more dimensions, 2–4 measures</a:t>
            </a:r>
            <a:endParaRPr dirty="0"/>
          </a:p>
          <a:p>
            <a:pPr marL="146050" marR="0" lvl="0" indent="-635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ableau scatterplots">
            <a:extLst>
              <a:ext uri="{FF2B5EF4-FFF2-40B4-BE49-F238E27FC236}">
                <a16:creationId xmlns:a16="http://schemas.microsoft.com/office/drawing/2014/main" id="{22F3268C-9642-47B5-9FE3-C74A6465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4" y="290513"/>
            <a:ext cx="5146276" cy="274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564642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6129020" y="482600"/>
            <a:ext cx="2522980" cy="119798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6129021" y="1978533"/>
            <a:ext cx="2522980" cy="256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histogram is a visual representation of the distribution of data.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is very useful when you want to analyze how the data is distributed.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Minimum Requirements: 1 measure (bin field)</a:t>
            </a:r>
            <a:endParaRPr/>
          </a:p>
          <a:p>
            <a:pPr marL="146050" marR="0" lvl="0" indent="-635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896607"/>
            <a:ext cx="5276896" cy="2914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93150" y="3964675"/>
            <a:ext cx="8288400" cy="1018800"/>
          </a:xfrm>
          <a:prstGeom prst="rect">
            <a:avLst/>
          </a:prstGeom>
          <a:solidFill>
            <a:srgbClr val="4E5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title"/>
          </p:nvPr>
        </p:nvSpPr>
        <p:spPr>
          <a:xfrm>
            <a:off x="1470851" y="4074475"/>
            <a:ext cx="6333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Storytelling in action</a:t>
            </a:r>
            <a:endParaRPr/>
          </a:p>
        </p:txBody>
      </p:sp>
      <p:pic>
        <p:nvPicPr>
          <p:cNvPr id="280" name="Google Shape;280;p40" title="Iron Viz Tableau Conference 20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825" y="81150"/>
            <a:ext cx="5083033" cy="38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/>
          <p:nvPr/>
        </p:nvSpPr>
        <p:spPr>
          <a:xfrm>
            <a:off x="346543" y="337665"/>
            <a:ext cx="3301783" cy="293859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581025" y="571500"/>
            <a:ext cx="2819400" cy="250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Practical Hands-On</a:t>
            </a:r>
            <a:endParaRPr dirty="0"/>
          </a:p>
        </p:txBody>
      </p:sp>
      <p:sp>
        <p:nvSpPr>
          <p:cNvPr id="287" name="Google Shape;287;p41"/>
          <p:cNvSpPr/>
          <p:nvPr/>
        </p:nvSpPr>
        <p:spPr>
          <a:xfrm>
            <a:off x="3786711" y="337665"/>
            <a:ext cx="1586592" cy="142417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1" descr="Checkm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2308" y="1932385"/>
            <a:ext cx="1279386" cy="127938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/>
          <p:nvPr/>
        </p:nvSpPr>
        <p:spPr>
          <a:xfrm>
            <a:off x="344190" y="3390951"/>
            <a:ext cx="5023144" cy="1408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1"/>
          <p:cNvSpPr/>
          <p:nvPr/>
        </p:nvSpPr>
        <p:spPr>
          <a:xfrm>
            <a:off x="5483563" y="337665"/>
            <a:ext cx="3316200" cy="446160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1"/>
          <p:cNvSpPr txBox="1">
            <a:spLocks noGrp="1"/>
          </p:cNvSpPr>
          <p:nvPr>
            <p:ph type="body" idx="1"/>
          </p:nvPr>
        </p:nvSpPr>
        <p:spPr>
          <a:xfrm>
            <a:off x="5483575" y="596650"/>
            <a:ext cx="3301800" cy="3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143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: Global Superstore</a:t>
            </a:r>
            <a:endParaRPr dirty="0"/>
          </a:p>
          <a:p>
            <a:pPr marL="5143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Tool : Tableau </a:t>
            </a:r>
            <a:r>
              <a:rPr lang="en-AU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  <a:endParaRPr dirty="0"/>
          </a:p>
          <a:p>
            <a:pPr marL="0" marR="0" lvl="0" indent="825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your metrics and KPIs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wisely !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825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p43"/>
          <p:cNvGrpSpPr/>
          <p:nvPr/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03" name="Google Shape;303;p4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43"/>
          <p:cNvGrpSpPr/>
          <p:nvPr/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25" name="Google Shape;325;p4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43"/>
          <p:cNvSpPr txBox="1">
            <a:spLocks noGrp="1"/>
          </p:cNvSpPr>
          <p:nvPr>
            <p:ph type="title"/>
          </p:nvPr>
        </p:nvSpPr>
        <p:spPr>
          <a:xfrm>
            <a:off x="678657" y="1811491"/>
            <a:ext cx="2588798" cy="179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body" idx="1"/>
          </p:nvPr>
        </p:nvSpPr>
        <p:spPr>
          <a:xfrm>
            <a:off x="3840480" y="603504"/>
            <a:ext cx="4711446" cy="3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https://www.dummies.com/programming/big-data/big-data-visualization/tableau-for-dummies-cheat-sheet/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https://interworks.com/blog/ccapitula/2014/08/04/tableau-essentials-chart-types-introduction/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460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4605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/>
          <p:nvPr/>
        </p:nvSpPr>
        <p:spPr>
          <a:xfrm>
            <a:off x="0" y="0"/>
            <a:ext cx="3490719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4"/>
          <p:cNvSpPr txBox="1">
            <a:spLocks noGrp="1"/>
          </p:cNvSpPr>
          <p:nvPr>
            <p:ph type="title"/>
          </p:nvPr>
        </p:nvSpPr>
        <p:spPr>
          <a:xfrm>
            <a:off x="628650" y="608370"/>
            <a:ext cx="2501695" cy="40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336" name="Google Shape;336;p44"/>
          <p:cNvSpPr/>
          <p:nvPr/>
        </p:nvSpPr>
        <p:spPr>
          <a:xfrm>
            <a:off x="3490719" y="0"/>
            <a:ext cx="106556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44"/>
          <p:cNvGrpSpPr/>
          <p:nvPr/>
        </p:nvGrpSpPr>
        <p:grpSpPr>
          <a:xfrm>
            <a:off x="4094559" y="482203"/>
            <a:ext cx="4567238" cy="4179094"/>
            <a:chOff x="0" y="0"/>
            <a:chExt cx="4567238" cy="4179094"/>
          </a:xfrm>
        </p:grpSpPr>
        <p:sp>
          <p:nvSpPr>
            <p:cNvPr id="338" name="Google Shape;338;p44"/>
            <p:cNvSpPr/>
            <p:nvPr/>
          </p:nvSpPr>
          <p:spPr>
            <a:xfrm>
              <a:off x="0" y="0"/>
              <a:ext cx="4567238" cy="4179094"/>
            </a:xfrm>
            <a:prstGeom prst="rect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4"/>
            <p:cNvSpPr txBox="1"/>
            <p:nvPr/>
          </p:nvSpPr>
          <p:spPr>
            <a:xfrm>
              <a:off x="0" y="0"/>
              <a:ext cx="4567238" cy="4179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8050" tIns="448050" rIns="448050" bIns="448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300"/>
                <a:buFont typeface="Calibri"/>
                <a:buNone/>
              </a:pPr>
              <a:r>
                <a:rPr lang="en-US" sz="6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Questions?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852321" y="470673"/>
            <a:ext cx="560562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in this session ?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852321" y="1708629"/>
            <a:ext cx="4850901" cy="25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for Business Intelligence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exactly is storytelling with data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terminologies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 hands-on</a:t>
            </a:r>
            <a:endParaRPr dirty="0"/>
          </a:p>
        </p:txBody>
      </p:sp>
      <p:sp>
        <p:nvSpPr>
          <p:cNvPr id="86" name="Google Shape;86;p17"/>
          <p:cNvSpPr/>
          <p:nvPr/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7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489" y="2143125"/>
            <a:ext cx="857249" cy="85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l="13202" r="17568" b="-1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603748" y="598833"/>
            <a:ext cx="3602727" cy="98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for Business Intelligence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603747" y="1704107"/>
            <a:ext cx="3530103" cy="284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method of making informed decisions using data</a:t>
            </a:r>
            <a:endParaRPr/>
          </a:p>
          <a:p>
            <a:pPr marL="457200" marR="0" lvl="0" indent="-3111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applied across all industries and at any scale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3490721" y="358674"/>
            <a:ext cx="5275591" cy="4439004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973321" y="790283"/>
            <a:ext cx="4229246" cy="106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storytelling with data?</a:t>
            </a:r>
            <a:endParaRPr/>
          </a:p>
        </p:txBody>
      </p:sp>
      <p:cxnSp>
        <p:nvCxnSpPr>
          <p:cNvPr id="103" name="Google Shape;103;p19"/>
          <p:cNvCxnSpPr/>
          <p:nvPr/>
        </p:nvCxnSpPr>
        <p:spPr>
          <a:xfrm>
            <a:off x="4072573" y="1979267"/>
            <a:ext cx="3421831" cy="0"/>
          </a:xfrm>
          <a:prstGeom prst="straightConnector1">
            <a:avLst/>
          </a:prstGeom>
          <a:noFill/>
          <a:ln w="22225" cap="flat" cmpd="sng">
            <a:solidFill>
              <a:srgbClr val="E7E6E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973321" y="2099916"/>
            <a:ext cx="4310390" cy="224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Communicating your findings from data using the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metrics, KPIs and intuitive visualizations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visualization should and must convey a specific and clear message</a:t>
            </a:r>
            <a:endParaRPr/>
          </a:p>
          <a:p>
            <a:pPr marL="0" marR="0" lvl="0" indent="82550" algn="l" rtl="0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82550" algn="l" rtl="0">
              <a:lnSpc>
                <a:spcPct val="90000"/>
              </a:lnSpc>
              <a:spcBef>
                <a:spcPts val="2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956350" y="4508175"/>
            <a:ext cx="3491700" cy="4635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381" y="152643"/>
            <a:ext cx="2964161" cy="236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381" y="2518173"/>
            <a:ext cx="2993316" cy="246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 Terminologies I - ETL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44" y="1256420"/>
            <a:ext cx="7532910" cy="32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 Terminologies II - Joins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987" y="1256420"/>
            <a:ext cx="6188148" cy="388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99" y="809574"/>
            <a:ext cx="3341775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350" y="301136"/>
            <a:ext cx="3676576" cy="19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00" y="2507725"/>
            <a:ext cx="8278073" cy="24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99" y="454499"/>
            <a:ext cx="3341775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350" y="230136"/>
            <a:ext cx="3676576" cy="19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63775"/>
            <a:ext cx="8839200" cy="226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661</Words>
  <Application>Microsoft Office PowerPoint</Application>
  <PresentationFormat>On-screen Show (16:9)</PresentationFormat>
  <Paragraphs>94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Simple Light</vt:lpstr>
      <vt:lpstr>Storytelling with data in Tableau</vt:lpstr>
      <vt:lpstr>About the instructor</vt:lpstr>
      <vt:lpstr>What’s in this session ?</vt:lpstr>
      <vt:lpstr>Need for Business Intelligence</vt:lpstr>
      <vt:lpstr>What is storytelling with data?</vt:lpstr>
      <vt:lpstr>Basic Terminologies I - ETL</vt:lpstr>
      <vt:lpstr>Basic Terminologies II - Joins</vt:lpstr>
      <vt:lpstr>PowerPoint Presentation</vt:lpstr>
      <vt:lpstr>PowerPoint Presentation</vt:lpstr>
      <vt:lpstr>PowerPoint Presentation</vt:lpstr>
      <vt:lpstr>PowerPoint Presentation</vt:lpstr>
      <vt:lpstr>Basic Terminologies III</vt:lpstr>
      <vt:lpstr>Basic Terminologies IV - Data Warehouse</vt:lpstr>
      <vt:lpstr>Bertin’s 7 Visual Variables </vt:lpstr>
      <vt:lpstr>Charts and where to use them</vt:lpstr>
      <vt:lpstr>Pie Charts</vt:lpstr>
      <vt:lpstr>Horizontal Bar Charts</vt:lpstr>
      <vt:lpstr>Stacked Bar Chart</vt:lpstr>
      <vt:lpstr>Side by Side Bar Chart</vt:lpstr>
      <vt:lpstr>Treemap</vt:lpstr>
      <vt:lpstr>Line Chart (Continuous)</vt:lpstr>
      <vt:lpstr>Line Chart (Discrete)</vt:lpstr>
      <vt:lpstr>Dual Line Chart</vt:lpstr>
      <vt:lpstr>Scatterplots</vt:lpstr>
      <vt:lpstr>Histogram</vt:lpstr>
      <vt:lpstr>Storytelling in action</vt:lpstr>
      <vt:lpstr>Practical Hands-On</vt:lpstr>
      <vt:lpstr>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Storytelling with data in Tableau</dc:title>
  <cp:lastModifiedBy>Clement Yee</cp:lastModifiedBy>
  <cp:revision>5</cp:revision>
  <dcterms:modified xsi:type="dcterms:W3CDTF">2019-04-20T02:46:33Z</dcterms:modified>
</cp:coreProperties>
</file>